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0"/>
  </p:notesMasterIdLst>
  <p:handoutMasterIdLst>
    <p:handoutMasterId r:id="rId41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  <p:sldId id="1057" r:id="rId32"/>
    <p:sldId id="1058" r:id="rId33"/>
    <p:sldId id="1059" r:id="rId34"/>
    <p:sldId id="1060" r:id="rId35"/>
    <p:sldId id="1056" r:id="rId36"/>
    <p:sldId id="1061" r:id="rId37"/>
    <p:sldId id="1062" r:id="rId38"/>
    <p:sldId id="1063" r:id="rId39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110" d="100"/>
          <a:sy n="110" d="100"/>
        </p:scale>
        <p:origin x="234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commentAuthors" Target="commentAuthor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32" Type="http://schemas.openxmlformats.org/officeDocument/2006/relationships/slide" Target="slides/slide37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28" Type="http://schemas.openxmlformats.org/officeDocument/2006/relationships/slide" Target="slides/slide32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36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Relationship Id="rId27" Type="http://schemas.openxmlformats.org/officeDocument/2006/relationships/slide" Target="slides/slide31.xml"/><Relationship Id="rId30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2669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347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200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33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4629567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6629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9884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72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02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 err="1">
                <a:latin typeface="Arial" charset="0"/>
              </a:rPr>
              <a:t>VLANs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</a:t>
            </a:r>
            <a:r>
              <a:rPr lang="es-ES" sz="2000" kern="0" dirty="0" err="1"/>
              <a:t>VLANs</a:t>
            </a:r>
            <a:r>
              <a:rPr lang="es-ES" sz="2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 err="1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 err="1"/>
              <a:t>VLANs</a:t>
            </a:r>
            <a:r>
              <a:rPr lang="es-ES" sz="2000" b="1" dirty="0"/>
              <a:t> 802.1Q </a:t>
            </a:r>
            <a:r>
              <a:rPr lang="es-ES" sz="2000" dirty="0"/>
              <a:t>se utiliza para intercambiar tráfico con las distintas </a:t>
            </a:r>
            <a:r>
              <a:rPr lang="es-ES" sz="2000" dirty="0" err="1"/>
              <a:t>VLANs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</a:t>
            </a:r>
            <a:r>
              <a:rPr lang="es-ES" sz="1800" dirty="0" err="1"/>
              <a:t>switches</a:t>
            </a:r>
            <a:r>
              <a:rPr lang="es-ES" sz="1800" dirty="0"/>
              <a:t>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</a:t>
            </a:r>
            <a:r>
              <a:rPr lang="es-ES" sz="1800" b="1" dirty="0" err="1"/>
              <a:t>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 err="1"/>
              <a:t>Token</a:t>
            </a:r>
            <a:r>
              <a:rPr lang="es-ES" sz="1800" b="1" dirty="0"/>
              <a:t>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</a:t>
            </a:r>
            <a:r>
              <a:rPr lang="es-ES" sz="1800" dirty="0" err="1"/>
              <a:t>Trunking</a:t>
            </a:r>
            <a:r>
              <a:rPr lang="es-ES" sz="1800" dirty="0"/>
              <a:t> </a:t>
            </a:r>
            <a:r>
              <a:rPr lang="es-ES" sz="1800" dirty="0" err="1"/>
              <a:t>Protocol</a:t>
            </a:r>
            <a:r>
              <a:rPr lang="es-ES" sz="1800" dirty="0"/>
              <a:t>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60931"/>
            <a:ext cx="8360229" cy="1095183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Para permitir que los dispositivos se hagan ping entre sí, los switches deben configurarse con VLAN y </a:t>
            </a:r>
            <a:r>
              <a:rPr lang="es-419" sz="1800" dirty="0" err="1">
                <a:solidFill>
                  <a:srgbClr val="000000"/>
                </a:solidFill>
              </a:rPr>
              <a:t>trunking</a:t>
            </a:r>
            <a:r>
              <a:rPr lang="es-419" sz="1800" dirty="0">
                <a:solidFill>
                  <a:srgbClr val="000000"/>
                </a:solidFill>
              </a:rPr>
              <a:t>, y el enrutador debe configurarse para el enrutamiento entre VLAN.</a:t>
            </a: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CCCBA6A-163D-2B8A-DA2C-0EA34D98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1655"/>
              </p:ext>
            </p:extLst>
          </p:nvPr>
        </p:nvGraphicFramePr>
        <p:xfrm>
          <a:off x="5193871" y="3705993"/>
          <a:ext cx="3166358" cy="159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19">
                  <a:extLst>
                    <a:ext uri="{9D8B030D-6E8A-4147-A177-3AD203B41FA5}">
                      <a16:colId xmlns:a16="http://schemas.microsoft.com/office/drawing/2014/main" val="2537369461"/>
                    </a:ext>
                  </a:extLst>
                </a:gridCol>
                <a:gridCol w="569671">
                  <a:extLst>
                    <a:ext uri="{9D8B030D-6E8A-4147-A177-3AD203B41FA5}">
                      <a16:colId xmlns:a16="http://schemas.microsoft.com/office/drawing/2014/main" val="26083547"/>
                    </a:ext>
                  </a:extLst>
                </a:gridCol>
                <a:gridCol w="1385768">
                  <a:extLst>
                    <a:ext uri="{9D8B030D-6E8A-4147-A177-3AD203B41FA5}">
                      <a16:colId xmlns:a16="http://schemas.microsoft.com/office/drawing/2014/main" val="225096973"/>
                    </a:ext>
                  </a:extLst>
                </a:gridCol>
              </a:tblGrid>
              <a:tr h="397769"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200" b="1">
                          <a:effectLst/>
                        </a:rPr>
                        <a:t>Subinterfaz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200" b="1">
                          <a:effectLst/>
                        </a:rPr>
                        <a:t>VLAN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200" b="1" dirty="0">
                          <a:effectLst/>
                        </a:rPr>
                        <a:t>Dirección IP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52578632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 dirty="0">
                          <a:effectLst/>
                        </a:rPr>
                        <a:t>G0/0/1.10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192.168.10.1/24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7607961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G0/0/1.20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192.168.20.1/24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07812519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G0/0/1.30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99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 dirty="0">
                          <a:effectLst/>
                        </a:rPr>
                        <a:t>192.168.99.1/24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61456729"/>
                  </a:ext>
                </a:extLst>
              </a:tr>
            </a:tbl>
          </a:graphicData>
        </a:graphic>
      </p:graphicFrame>
      <p:pic>
        <p:nvPicPr>
          <p:cNvPr id="3" name="Picture 7">
            <a:extLst>
              <a:ext uri="{FF2B5EF4-FFF2-40B4-BE49-F238E27FC236}">
                <a16:creationId xmlns:a16="http://schemas.microsoft.com/office/drawing/2014/main" id="{8C1FE10F-7BA1-4B7C-3351-F0B4360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58004"/>
            <a:ext cx="4190999" cy="3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36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377485"/>
            <a:ext cx="5025335" cy="20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kern="0" dirty="0">
                <a:solidFill>
                  <a:srgbClr val="000000"/>
                </a:solidFill>
              </a:rPr>
              <a:t>Pasos para configurar </a:t>
            </a:r>
            <a:r>
              <a:rPr lang="es-419" sz="1800" b="1" kern="0" dirty="0">
                <a:solidFill>
                  <a:srgbClr val="000000"/>
                </a:solidFill>
              </a:rPr>
              <a:t>S2</a:t>
            </a:r>
            <a:r>
              <a:rPr lang="es-419" sz="1800" kern="0" dirty="0">
                <a:solidFill>
                  <a:srgbClr val="000000"/>
                </a:solidFill>
              </a:rPr>
              <a:t> con VLAN y </a:t>
            </a:r>
            <a:r>
              <a:rPr lang="es-419" sz="1800" kern="0" dirty="0" err="1">
                <a:solidFill>
                  <a:srgbClr val="000000"/>
                </a:solidFill>
              </a:rPr>
              <a:t>trunking</a:t>
            </a:r>
            <a:r>
              <a:rPr lang="es-419" sz="1800" kern="0" dirty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1</a:t>
            </a:r>
            <a:r>
              <a:rPr lang="es-419" sz="1800" kern="0" dirty="0">
                <a:solidFill>
                  <a:srgbClr val="000000"/>
                </a:solidFill>
              </a:rPr>
              <a:t>. Crear y nombrar las </a:t>
            </a:r>
            <a:r>
              <a:rPr lang="es-419" sz="1800" kern="0" dirty="0" err="1">
                <a:solidFill>
                  <a:srgbClr val="000000"/>
                </a:solidFill>
              </a:rPr>
              <a:t>VLANs</a:t>
            </a:r>
            <a:r>
              <a:rPr lang="es-419" sz="180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2</a:t>
            </a:r>
            <a:r>
              <a:rPr lang="es-419" sz="1800" kern="0" dirty="0">
                <a:solidFill>
                  <a:srgbClr val="000000"/>
                </a:solidFill>
              </a:rPr>
              <a:t>. Crear la interfaz de administración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3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acceso.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4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enlace troncal.</a:t>
            </a:r>
          </a:p>
          <a:p>
            <a:pPr marL="0" indent="0"/>
            <a:endParaRPr lang="en-US" sz="1400" kern="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69AC16-BB3D-0739-28D0-432D3702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1" y="1299673"/>
            <a:ext cx="3717274" cy="4496441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28344D6-E76F-7034-7665-0669043BB6D5}"/>
              </a:ext>
            </a:extLst>
          </p:cNvPr>
          <p:cNvGrpSpPr/>
          <p:nvPr/>
        </p:nvGrpSpPr>
        <p:grpSpPr>
          <a:xfrm>
            <a:off x="854726" y="3429000"/>
            <a:ext cx="3717274" cy="3179248"/>
            <a:chOff x="854726" y="3429000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726" y="3429000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717809" y="3922006"/>
              <a:ext cx="51861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806853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473030"/>
            <a:ext cx="3079600" cy="108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5</a:t>
            </a:r>
            <a:r>
              <a:rPr lang="es-419" sz="1800" kern="0" dirty="0">
                <a:solidFill>
                  <a:srgbClr val="000000"/>
                </a:solidFill>
              </a:rPr>
              <a:t>. Configurar en el </a:t>
            </a:r>
            <a:r>
              <a:rPr lang="es-419" sz="1800" kern="0" dirty="0" err="1">
                <a:solidFill>
                  <a:srgbClr val="000000"/>
                </a:solidFill>
              </a:rPr>
              <a:t>router</a:t>
            </a:r>
            <a:r>
              <a:rPr lang="es-419" sz="1800" kern="0" dirty="0">
                <a:solidFill>
                  <a:srgbClr val="000000"/>
                </a:solidFill>
              </a:rPr>
              <a:t> las </a:t>
            </a:r>
            <a:r>
              <a:rPr lang="es-419" sz="1800" kern="0" dirty="0" err="1">
                <a:solidFill>
                  <a:srgbClr val="000000"/>
                </a:solidFill>
              </a:rPr>
              <a:t>subintefaces</a:t>
            </a:r>
            <a:r>
              <a:rPr lang="es-419" sz="1800" kern="0" dirty="0">
                <a:solidFill>
                  <a:srgbClr val="000000"/>
                </a:solidFill>
              </a:rPr>
              <a:t> para cada VLAN que se pueda enrutar.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4DF0F25-C333-C925-7D4A-C35880B646C3}"/>
              </a:ext>
            </a:extLst>
          </p:cNvPr>
          <p:cNvGrpSpPr/>
          <p:nvPr/>
        </p:nvGrpSpPr>
        <p:grpSpPr>
          <a:xfrm>
            <a:off x="323289" y="2757787"/>
            <a:ext cx="3079600" cy="3090985"/>
            <a:chOff x="440248" y="2852615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248" y="2852615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260608" y="3418628"/>
              <a:ext cx="637530" cy="2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7BDEECF-93C8-2A84-DB98-38E0273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45" y="1299673"/>
            <a:ext cx="5274166" cy="47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5323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switches capa 3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6842"/>
      </p:ext>
    </p:extLst>
  </p:cSld>
  <p:clrMapOvr>
    <a:masterClrMapping/>
  </p:clrMapOvr>
  <p:transition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6" y="1299673"/>
            <a:ext cx="8512174" cy="1868069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Otro método para realizar inter-VLAN </a:t>
            </a:r>
            <a:r>
              <a:rPr lang="es-419" sz="1800" dirty="0" err="1">
                <a:solidFill>
                  <a:srgbClr val="000000"/>
                </a:solidFill>
              </a:rPr>
              <a:t>routing</a:t>
            </a:r>
            <a:r>
              <a:rPr lang="es-419" sz="1800" dirty="0">
                <a:solidFill>
                  <a:srgbClr val="000000"/>
                </a:solidFill>
              </a:rPr>
              <a:t> es utilizar </a:t>
            </a:r>
            <a:r>
              <a:rPr lang="es-419" sz="1800" b="1" dirty="0">
                <a:solidFill>
                  <a:srgbClr val="000000"/>
                </a:solidFill>
              </a:rPr>
              <a:t>switches de capa 3 </a:t>
            </a:r>
            <a:r>
              <a:rPr lang="es-419" sz="1800" dirty="0">
                <a:solidFill>
                  <a:srgbClr val="000000"/>
                </a:solidFill>
              </a:rPr>
              <a:t>y las interfaces virtuales del switch. Una SVI es una interfaz virtual configurada en un switch multicapa, como se muestra en la figura.</a:t>
            </a:r>
          </a:p>
          <a:p>
            <a:pPr marL="0" indent="0" algn="just" rtl="0">
              <a:buNone/>
            </a:pPr>
            <a:r>
              <a:rPr lang="es-419" sz="1800" b="1" dirty="0">
                <a:solidFill>
                  <a:srgbClr val="000000"/>
                </a:solidFill>
              </a:rPr>
              <a:t>Nota</a:t>
            </a:r>
            <a:r>
              <a:rPr lang="es-419" sz="1800" dirty="0">
                <a:solidFill>
                  <a:srgbClr val="000000"/>
                </a:solidFill>
              </a:rPr>
              <a:t>: Un switch de capa 3 también se le denomina switch multicapa ya que funciona en la capa 2 y la capa 3. 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3" y="3404506"/>
            <a:ext cx="4917340" cy="29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86309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23" y="3300003"/>
            <a:ext cx="4917340" cy="2926634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1E1A8CE-86EB-0D05-5F9B-8EAAC0C786DC}"/>
              </a:ext>
            </a:extLst>
          </p:cNvPr>
          <p:cNvSpPr txBox="1">
            <a:spLocks/>
          </p:cNvSpPr>
          <p:nvPr/>
        </p:nvSpPr>
        <p:spPr bwMode="auto">
          <a:xfrm>
            <a:off x="290684" y="1376272"/>
            <a:ext cx="8426596" cy="162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El </a:t>
            </a:r>
            <a:r>
              <a:rPr lang="es-419" sz="1500" kern="0" dirty="0" err="1">
                <a:solidFill>
                  <a:srgbClr val="000000"/>
                </a:solidFill>
              </a:rPr>
              <a:t>routing</a:t>
            </a:r>
            <a:r>
              <a:rPr lang="es-419" sz="1500" kern="0" dirty="0">
                <a:solidFill>
                  <a:srgbClr val="000000"/>
                </a:solidFill>
              </a:rPr>
              <a:t> entre </a:t>
            </a:r>
            <a:r>
              <a:rPr lang="es-419" sz="1500" kern="0" dirty="0" err="1">
                <a:solidFill>
                  <a:srgbClr val="000000"/>
                </a:solidFill>
              </a:rPr>
              <a:t>VLANs</a:t>
            </a:r>
            <a:r>
              <a:rPr lang="es-419" sz="1500" kern="0" dirty="0">
                <a:solidFill>
                  <a:srgbClr val="000000"/>
                </a:solidFill>
              </a:rPr>
              <a:t> mediante el método </a:t>
            </a:r>
            <a:r>
              <a:rPr lang="es-419" sz="1500" kern="0" dirty="0" err="1">
                <a:solidFill>
                  <a:srgbClr val="000000"/>
                </a:solidFill>
              </a:rPr>
              <a:t>router</a:t>
            </a:r>
            <a:r>
              <a:rPr lang="es-419" sz="1500" kern="0" dirty="0">
                <a:solidFill>
                  <a:srgbClr val="000000"/>
                </a:solidFill>
              </a:rPr>
              <a:t>-</a:t>
            </a:r>
            <a:r>
              <a:rPr lang="es-419" sz="1500" kern="0" dirty="0" err="1">
                <a:solidFill>
                  <a:srgbClr val="000000"/>
                </a:solidFill>
              </a:rPr>
              <a:t>on</a:t>
            </a:r>
            <a:r>
              <a:rPr lang="es-419" sz="1500" kern="0" dirty="0">
                <a:solidFill>
                  <a:srgbClr val="000000"/>
                </a:solidFill>
              </a:rPr>
              <a:t>-a-</a:t>
            </a:r>
            <a:r>
              <a:rPr lang="es-419" sz="1500" kern="0" dirty="0" err="1">
                <a:solidFill>
                  <a:srgbClr val="000000"/>
                </a:solidFill>
              </a:rPr>
              <a:t>stick</a:t>
            </a:r>
            <a:r>
              <a:rPr lang="es-419" sz="1500" kern="0" dirty="0">
                <a:solidFill>
                  <a:srgbClr val="000000"/>
                </a:solidFill>
              </a:rPr>
              <a:t> es fácil de implementar para una organización pequeña y mediana. Sin embargo, una gran empresa requiere un método más rápido y mucho más escalable para proporcionar inter-VLAN </a:t>
            </a:r>
            <a:r>
              <a:rPr lang="es-419" sz="1500" kern="0" dirty="0" err="1">
                <a:solidFill>
                  <a:srgbClr val="000000"/>
                </a:solidFill>
              </a:rPr>
              <a:t>routing</a:t>
            </a:r>
            <a:r>
              <a:rPr lang="es-419" sz="1500" kern="0" dirty="0">
                <a:solidFill>
                  <a:srgbClr val="000000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Las LAN de campus empresariales utilizan switches de capa 3 para proporcionar enrutamiento entre VLAN. Los switches de capa 3 utilizan </a:t>
            </a:r>
            <a:r>
              <a:rPr lang="es-419" sz="1500" kern="0" dirty="0" err="1">
                <a:solidFill>
                  <a:srgbClr val="000000"/>
                </a:solidFill>
              </a:rPr>
              <a:t>switching</a:t>
            </a:r>
            <a:r>
              <a:rPr lang="es-419" sz="1500" kern="0" dirty="0">
                <a:solidFill>
                  <a:srgbClr val="000000"/>
                </a:solidFill>
              </a:rPr>
              <a:t> basado en hardware para lograr velocidades de procesamiento de paquetes más altas que los </a:t>
            </a:r>
            <a:r>
              <a:rPr lang="es-419" sz="1500" kern="0" dirty="0" err="1">
                <a:solidFill>
                  <a:srgbClr val="000000"/>
                </a:solidFill>
              </a:rPr>
              <a:t>routers</a:t>
            </a:r>
            <a:r>
              <a:rPr lang="es-419" sz="1500" kern="0" dirty="0">
                <a:solidFill>
                  <a:srgbClr val="000000"/>
                </a:solidFill>
              </a:rPr>
              <a:t>. </a:t>
            </a:r>
            <a:endParaRPr lang="en-US" sz="1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70145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27152D4-B791-FBEC-8F0D-C7BF994B60D2}"/>
              </a:ext>
            </a:extLst>
          </p:cNvPr>
          <p:cNvSpPr/>
          <p:nvPr/>
        </p:nvSpPr>
        <p:spPr>
          <a:xfrm>
            <a:off x="294369" y="1894984"/>
            <a:ext cx="34720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En la figura, el switch de capa 3, D1, está conectado a dos hosts en diferentes VLAN.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PC1 está en VLAN 10 y PC2 está en VLAN 20.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El switch de capa 3 proporcionará servicios inter-VLAN </a:t>
            </a:r>
            <a:r>
              <a:rPr lang="es-419" sz="1800" dirty="0" err="1">
                <a:solidFill>
                  <a:srgbClr val="000000"/>
                </a:solidFill>
                <a:latin typeface="+mn-lt"/>
              </a:rPr>
              <a:t>routing</a:t>
            </a:r>
            <a:r>
              <a:rPr lang="es-419" sz="1800" dirty="0">
                <a:solidFill>
                  <a:srgbClr val="000000"/>
                </a:solidFill>
                <a:latin typeface="+mn-lt"/>
              </a:rPr>
              <a:t> a los dos hosts.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7998" y="1700666"/>
            <a:ext cx="477571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2570991339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8227" y="1772049"/>
            <a:ext cx="4289715" cy="331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14FB045-60AC-9791-10AD-DD3D24F9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50" y="1587726"/>
            <a:ext cx="3825193" cy="4214359"/>
          </a:xfr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419" sz="1400" dirty="0">
                <a:solidFill>
                  <a:srgbClr val="000000"/>
                </a:solidFill>
              </a:rPr>
              <a:t>Pasos para configurar S1 con VLAN y </a:t>
            </a:r>
            <a:r>
              <a:rPr lang="es-419" sz="1400" dirty="0" err="1">
                <a:solidFill>
                  <a:srgbClr val="000000"/>
                </a:solidFill>
              </a:rPr>
              <a:t>trunking</a:t>
            </a:r>
            <a:r>
              <a:rPr lang="es-419" sz="1400" dirty="0">
                <a:solidFill>
                  <a:srgbClr val="000000"/>
                </a:solidFill>
              </a:rPr>
              <a:t>: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1</a:t>
            </a:r>
            <a:r>
              <a:rPr lang="es-419" sz="1400" dirty="0">
                <a:solidFill>
                  <a:srgbClr val="000000"/>
                </a:solidFill>
              </a:rPr>
              <a:t>. Cree las VLAN. En el ejemplo, se utilizan VLAN 10 y 20. 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2</a:t>
            </a:r>
            <a:r>
              <a:rPr lang="es-419" sz="1400" dirty="0">
                <a:solidFill>
                  <a:srgbClr val="000000"/>
                </a:solidFill>
              </a:rPr>
              <a:t>. Cree las interfaces VLAN SVI. La dirección IP configurada servirá como puerta de enlace predeterminada para los hosts de la VLAN respectiva. 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3</a:t>
            </a:r>
            <a:r>
              <a:rPr lang="es-419" sz="1400" dirty="0">
                <a:solidFill>
                  <a:srgbClr val="000000"/>
                </a:solidFill>
              </a:rPr>
              <a:t>. Configure puertos de acceso. Asigne el puerto apropiado a la VLAN requerida.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4</a:t>
            </a:r>
            <a:r>
              <a:rPr lang="es-419" sz="1400" dirty="0">
                <a:solidFill>
                  <a:srgbClr val="000000"/>
                </a:solidFill>
              </a:rPr>
              <a:t>. Habilitar </a:t>
            </a:r>
            <a:r>
              <a:rPr lang="es-419" sz="1400" dirty="0" err="1">
                <a:solidFill>
                  <a:srgbClr val="000000"/>
                </a:solidFill>
              </a:rPr>
              <a:t>routing</a:t>
            </a:r>
            <a:r>
              <a:rPr lang="es-419" sz="1400" dirty="0">
                <a:solidFill>
                  <a:srgbClr val="000000"/>
                </a:solidFill>
              </a:rPr>
              <a:t> IP. Ejecute el comando </a:t>
            </a:r>
            <a:r>
              <a:rPr lang="es-419" sz="1400" b="1" dirty="0" err="1">
                <a:solidFill>
                  <a:srgbClr val="000000"/>
                </a:solidFill>
              </a:rPr>
              <a:t>ip</a:t>
            </a:r>
            <a:r>
              <a:rPr lang="es-419" sz="1400" b="1" dirty="0">
                <a:solidFill>
                  <a:srgbClr val="000000"/>
                </a:solidFill>
              </a:rPr>
              <a:t> </a:t>
            </a:r>
            <a:r>
              <a:rPr lang="es-419" sz="1400" b="1" dirty="0" err="1">
                <a:solidFill>
                  <a:srgbClr val="000000"/>
                </a:solidFill>
              </a:rPr>
              <a:t>routing</a:t>
            </a:r>
            <a:r>
              <a:rPr lang="es-419" sz="1400" b="1" dirty="0">
                <a:solidFill>
                  <a:srgbClr val="000000"/>
                </a:solidFill>
              </a:rPr>
              <a:t> </a:t>
            </a:r>
            <a:r>
              <a:rPr lang="es-419" sz="1400" dirty="0">
                <a:solidFill>
                  <a:srgbClr val="000000"/>
                </a:solidFill>
              </a:rPr>
              <a:t>global </a:t>
            </a:r>
            <a:r>
              <a:rPr lang="es-419" sz="1400" dirty="0" err="1">
                <a:solidFill>
                  <a:srgbClr val="000000"/>
                </a:solidFill>
              </a:rPr>
              <a:t>configuration</a:t>
            </a:r>
            <a:r>
              <a:rPr lang="es-419" sz="1400" dirty="0">
                <a:solidFill>
                  <a:srgbClr val="000000"/>
                </a:solidFill>
              </a:rPr>
              <a:t> para permitir el intercambio de tráfico entre las VLAN 10 y 20. Este comando debe configurarse para habilitar el enrutamiento inter-VAN en un switch de capa 3 para IPv4.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26FEA8-65DC-7CAE-D30E-848798A9C7B4}"/>
              </a:ext>
            </a:extLst>
          </p:cNvPr>
          <p:cNvSpPr txBox="1"/>
          <p:nvPr/>
        </p:nvSpPr>
        <p:spPr>
          <a:xfrm>
            <a:off x="4288227" y="5456139"/>
            <a:ext cx="4104288" cy="69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b="1" dirty="0">
                <a:solidFill>
                  <a:srgbClr val="000000"/>
                </a:solidFill>
              </a:rPr>
              <a:t>El enrutamiento entre </a:t>
            </a:r>
            <a:r>
              <a:rPr lang="es-419" sz="1400" b="1" dirty="0" err="1">
                <a:solidFill>
                  <a:srgbClr val="000000"/>
                </a:solidFill>
              </a:rPr>
              <a:t>VLANs</a:t>
            </a:r>
            <a:r>
              <a:rPr lang="es-419" sz="1400" b="1" dirty="0">
                <a:solidFill>
                  <a:srgbClr val="000000"/>
                </a:solidFill>
              </a:rPr>
              <a:t> mediante un switch de capa 3 es más sencillo de configurar </a:t>
            </a:r>
            <a:r>
              <a:rPr lang="es-419" sz="1400" dirty="0">
                <a:solidFill>
                  <a:srgbClr val="000000"/>
                </a:solidFill>
              </a:rPr>
              <a:t>que el método </a:t>
            </a:r>
            <a:r>
              <a:rPr lang="es-419" sz="1400" dirty="0" err="1">
                <a:solidFill>
                  <a:srgbClr val="000000"/>
                </a:solidFill>
              </a:rPr>
              <a:t>router</a:t>
            </a:r>
            <a:r>
              <a:rPr lang="es-419" sz="1400" dirty="0">
                <a:solidFill>
                  <a:srgbClr val="000000"/>
                </a:solidFill>
              </a:rPr>
              <a:t>-</a:t>
            </a:r>
            <a:r>
              <a:rPr lang="es-419" sz="1400" dirty="0" err="1">
                <a:solidFill>
                  <a:srgbClr val="000000"/>
                </a:solidFill>
              </a:rPr>
              <a:t>on</a:t>
            </a:r>
            <a:r>
              <a:rPr lang="es-419" sz="1400" dirty="0">
                <a:solidFill>
                  <a:srgbClr val="000000"/>
                </a:solidFill>
              </a:rPr>
              <a:t>-a-</a:t>
            </a:r>
            <a:r>
              <a:rPr lang="es-419" sz="1400" dirty="0" err="1">
                <a:solidFill>
                  <a:srgbClr val="000000"/>
                </a:solidFill>
              </a:rPr>
              <a:t>stick</a:t>
            </a:r>
            <a:r>
              <a:rPr lang="es-419" sz="1400" dirty="0">
                <a:solidFill>
                  <a:srgbClr val="000000"/>
                </a:solidFill>
              </a:rPr>
              <a:t>. 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426920317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</a:t>
            </a:r>
            <a:r>
              <a:rPr lang="es-ES" b="1" dirty="0" err="1"/>
              <a:t>delay</a:t>
            </a:r>
            <a:r>
              <a:rPr lang="es-ES" b="1" dirty="0"/>
              <a:t>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30571</TotalTime>
  <Pages>28</Pages>
  <Words>2193</Words>
  <Application>Microsoft Office PowerPoint</Application>
  <PresentationFormat>Presentación en pantalla (4:3)</PresentationFormat>
  <Paragraphs>249</Paragraphs>
  <Slides>37</Slides>
  <Notes>37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Courier New</vt:lpstr>
      <vt:lpstr>Wingdings</vt:lpstr>
      <vt:lpstr>PPT-TMPLT-WHT_C</vt:lpstr>
      <vt:lpstr>NetAcad-4F_PPT-WHT_060408</vt:lpstr>
      <vt:lpstr>VLANs</vt:lpstr>
      <vt:lpstr>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  <vt:lpstr>
Escenario de enrutamiento entre VLAN de Router-on-a-stick</vt:lpstr>
      <vt:lpstr>
Escenario de enrutamiento entre VLAN de Router-on-a-stick</vt:lpstr>
      <vt:lpstr>
Escenario de enrutamiento entre VLAN de Router-on-a-stick</vt:lpstr>
      <vt:lpstr>Routing entre redes VLAN con switches capa 3</vt:lpstr>
      <vt:lpstr>
Routing entre VLANs en el switch capa 3</vt:lpstr>
      <vt:lpstr>
Routing entre VLANs en el switch capa 3</vt:lpstr>
      <vt:lpstr>
Escenario de enrutamiento entre VLANs mediante switches capa 3</vt:lpstr>
      <vt:lpstr>
Escenario de enrutamiento entre VLANs mediante switches capa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1093</cp:revision>
  <cp:lastPrinted>1999-01-27T00:54:54Z</cp:lastPrinted>
  <dcterms:created xsi:type="dcterms:W3CDTF">2006-10-23T15:07:30Z</dcterms:created>
  <dcterms:modified xsi:type="dcterms:W3CDTF">2023-03-27T04:12:31Z</dcterms:modified>
</cp:coreProperties>
</file>